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9F8D78-51AD-4608-A85A-1FCCA1BD218B}" v="78" dt="2019-10-06T04:18:29.8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857D-44DF-4640-94B5-0608B0DC76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EAA50A-D0AC-4DA8-B466-FB0BEAFAD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94C49A-9555-4F29-A690-7B88F600CBDE}"/>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5" name="Footer Placeholder 4">
            <a:extLst>
              <a:ext uri="{FF2B5EF4-FFF2-40B4-BE49-F238E27FC236}">
                <a16:creationId xmlns:a16="http://schemas.microsoft.com/office/drawing/2014/main" id="{689E2F83-BB85-4561-AEC0-6C8575B31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59898-D872-4A69-9F16-BB7F2F1DC5BE}"/>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445856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366A-5DBD-4A41-9C06-D5B84D2CA6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C4CDD-D393-452F-9671-6CFCF56242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B59D0-7CAB-4F8A-BCD8-A03376ECD078}"/>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5" name="Footer Placeholder 4">
            <a:extLst>
              <a:ext uri="{FF2B5EF4-FFF2-40B4-BE49-F238E27FC236}">
                <a16:creationId xmlns:a16="http://schemas.microsoft.com/office/drawing/2014/main" id="{87368B39-848D-4412-8175-84F8A2B40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BD94B-DA34-4A51-9461-AEBDD3F7A0FB}"/>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657736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BE1E0C-794A-4E53-8A62-E995E5A783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3A7895-0CE6-4EBF-98C5-F3A8A82156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BE819-5B38-4FC3-B701-681E64001AEC}"/>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5" name="Footer Placeholder 4">
            <a:extLst>
              <a:ext uri="{FF2B5EF4-FFF2-40B4-BE49-F238E27FC236}">
                <a16:creationId xmlns:a16="http://schemas.microsoft.com/office/drawing/2014/main" id="{72375AAE-DA2E-4DEA-BE1D-88433ADFA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BA84A-0B11-437E-AC3A-1FC43B14A3E2}"/>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2658830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5FCE-8994-4CB9-9379-A602F091B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923EA-067F-4539-86C9-468E362B1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9F548-0386-43FA-80D5-8C21F6CA1381}"/>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5" name="Footer Placeholder 4">
            <a:extLst>
              <a:ext uri="{FF2B5EF4-FFF2-40B4-BE49-F238E27FC236}">
                <a16:creationId xmlns:a16="http://schemas.microsoft.com/office/drawing/2014/main" id="{61ED38C8-F203-41EC-893A-D3AA8FFD4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7403B-2141-466E-AF3F-DA1E9A422B50}"/>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550324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5E48-1381-4B88-AC9B-4492C72FB3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8897DD-E73C-4A11-A6C5-0356E2B990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1DA57E-22B4-45F3-A8BB-A5A96FDA4474}"/>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5" name="Footer Placeholder 4">
            <a:extLst>
              <a:ext uri="{FF2B5EF4-FFF2-40B4-BE49-F238E27FC236}">
                <a16:creationId xmlns:a16="http://schemas.microsoft.com/office/drawing/2014/main" id="{94F25D6C-7E19-4F45-881C-6A3FABE0F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CDB63-33E1-4B2E-B73A-75543A192BFB}"/>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129791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1AB1-F02E-4EC9-BBE2-C5F9144D9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DF0100-1031-4B42-B0F3-A466A0A7F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26FBA3-F3E4-4B5E-8FDB-0D6246B810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A1608-ADDE-4ED3-80EB-95C8262537C9}"/>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6" name="Footer Placeholder 5">
            <a:extLst>
              <a:ext uri="{FF2B5EF4-FFF2-40B4-BE49-F238E27FC236}">
                <a16:creationId xmlns:a16="http://schemas.microsoft.com/office/drawing/2014/main" id="{60C453CA-3016-45FD-A1F1-86F7893515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AFA432-5365-417D-AC80-22ABCDD5EA49}"/>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361301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4C0A-E6AA-4EFC-839F-89FF1E4BE6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A0DC07-9652-4AFF-AA40-98C02F1725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8C5D6C-4317-4838-A811-8A267A4ED6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40161B-D49C-4095-B0E8-157E568A64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5FD84D-0E94-4C44-BCD1-B64429D46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1ABDD1-BC6A-48BC-BE8A-74C3EA14E7DA}"/>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8" name="Footer Placeholder 7">
            <a:extLst>
              <a:ext uri="{FF2B5EF4-FFF2-40B4-BE49-F238E27FC236}">
                <a16:creationId xmlns:a16="http://schemas.microsoft.com/office/drawing/2014/main" id="{5C96B75D-5376-4996-87EB-C8A24B6EC5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6B4FEC-013F-447B-947B-B9891ACD3298}"/>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1778303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4BC3-EBB5-4299-A47A-FE4DACE6D4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EBA95E-D08B-4F52-A9E4-1EB1A2B95614}"/>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4" name="Footer Placeholder 3">
            <a:extLst>
              <a:ext uri="{FF2B5EF4-FFF2-40B4-BE49-F238E27FC236}">
                <a16:creationId xmlns:a16="http://schemas.microsoft.com/office/drawing/2014/main" id="{153621F3-B819-4D73-883C-B631821804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06AE63-58C2-4FAC-9694-403E8C79E7EE}"/>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1284466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62D6A-F736-4FE2-B303-725CB00A7BA0}"/>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3" name="Footer Placeholder 2">
            <a:extLst>
              <a:ext uri="{FF2B5EF4-FFF2-40B4-BE49-F238E27FC236}">
                <a16:creationId xmlns:a16="http://schemas.microsoft.com/office/drawing/2014/main" id="{01DC7497-E234-4565-BD6A-5EEEC9F5DD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9B1626-85B4-4D8E-87E5-968C16682482}"/>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4197154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7C45-5314-48F3-99F2-5AD425C323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EA13DF-1472-4888-8F59-4CA2710691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A06268-4D99-4A32-8C70-92F3D4B91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7EA9C-4111-46BE-AF37-8A0BE705B38E}"/>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6" name="Footer Placeholder 5">
            <a:extLst>
              <a:ext uri="{FF2B5EF4-FFF2-40B4-BE49-F238E27FC236}">
                <a16:creationId xmlns:a16="http://schemas.microsoft.com/office/drawing/2014/main" id="{ED8709F1-32FA-4405-8950-D1CB399DA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EA9750-0857-4DE7-B92F-256434202BA2}"/>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202889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C9A1-EE24-4368-9A00-B97035A13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10F6CD-B448-4C3E-B18B-AA8B8C49E8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9175DC-13E1-409E-9922-07B3F80E3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9F7FBA-4E88-4B40-BD64-C2C467AF14C2}"/>
              </a:ext>
            </a:extLst>
          </p:cNvPr>
          <p:cNvSpPr>
            <a:spLocks noGrp="1"/>
          </p:cNvSpPr>
          <p:nvPr>
            <p:ph type="dt" sz="half" idx="10"/>
          </p:nvPr>
        </p:nvSpPr>
        <p:spPr/>
        <p:txBody>
          <a:bodyPr/>
          <a:lstStyle/>
          <a:p>
            <a:fld id="{4D20AC33-7C53-40F4-8A8F-14A319FE23D5}" type="datetimeFigureOut">
              <a:rPr lang="en-US" smtClean="0"/>
              <a:t>10/5/2019</a:t>
            </a:fld>
            <a:endParaRPr lang="en-US"/>
          </a:p>
        </p:txBody>
      </p:sp>
      <p:sp>
        <p:nvSpPr>
          <p:cNvPr id="6" name="Footer Placeholder 5">
            <a:extLst>
              <a:ext uri="{FF2B5EF4-FFF2-40B4-BE49-F238E27FC236}">
                <a16:creationId xmlns:a16="http://schemas.microsoft.com/office/drawing/2014/main" id="{65797D32-D31A-4D36-A82B-0C9B7BD589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9E3AA5-C1F6-41EF-8AFF-CB876208F2AD}"/>
              </a:ext>
            </a:extLst>
          </p:cNvPr>
          <p:cNvSpPr>
            <a:spLocks noGrp="1"/>
          </p:cNvSpPr>
          <p:nvPr>
            <p:ph type="sldNum" sz="quarter" idx="12"/>
          </p:nvPr>
        </p:nvSpPr>
        <p:spPr/>
        <p:txBody>
          <a:bodyPr/>
          <a:lstStyle/>
          <a:p>
            <a:fld id="{973D2DE9-945F-499B-AAC7-B5A711906F7E}" type="slidenum">
              <a:rPr lang="en-US" smtClean="0"/>
              <a:t>‹#›</a:t>
            </a:fld>
            <a:endParaRPr lang="en-US"/>
          </a:p>
        </p:txBody>
      </p:sp>
    </p:spTree>
    <p:extLst>
      <p:ext uri="{BB962C8B-B14F-4D97-AF65-F5344CB8AC3E}">
        <p14:creationId xmlns:p14="http://schemas.microsoft.com/office/powerpoint/2010/main" val="179954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A03A1A-518C-4BA3-A34C-4BBFB32DA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5B15CC-7F54-4288-840E-BB8447DFC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94E88-C8D6-4106-B3E6-311CAB16C5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0AC33-7C53-40F4-8A8F-14A319FE23D5}" type="datetimeFigureOut">
              <a:rPr lang="en-US" smtClean="0"/>
              <a:t>10/5/2019</a:t>
            </a:fld>
            <a:endParaRPr lang="en-US"/>
          </a:p>
        </p:txBody>
      </p:sp>
      <p:sp>
        <p:nvSpPr>
          <p:cNvPr id="5" name="Footer Placeholder 4">
            <a:extLst>
              <a:ext uri="{FF2B5EF4-FFF2-40B4-BE49-F238E27FC236}">
                <a16:creationId xmlns:a16="http://schemas.microsoft.com/office/drawing/2014/main" id="{419EB6D4-3AFE-45DD-BC7B-7D95FF845F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A63BFB-0B98-4D34-A6FE-D55CB779E1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D2DE9-945F-499B-AAC7-B5A711906F7E}" type="slidenum">
              <a:rPr lang="en-US" smtClean="0"/>
              <a:t>‹#›</a:t>
            </a:fld>
            <a:endParaRPr lang="en-US"/>
          </a:p>
        </p:txBody>
      </p:sp>
    </p:spTree>
    <p:extLst>
      <p:ext uri="{BB962C8B-B14F-4D97-AF65-F5344CB8AC3E}">
        <p14:creationId xmlns:p14="http://schemas.microsoft.com/office/powerpoint/2010/main" val="148399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7532-9EEE-43ED-9D84-B69DC3F207DE}"/>
              </a:ext>
            </a:extLst>
          </p:cNvPr>
          <p:cNvSpPr>
            <a:spLocks noGrp="1"/>
          </p:cNvSpPr>
          <p:nvPr>
            <p:ph type="ctrTitle"/>
          </p:nvPr>
        </p:nvSpPr>
        <p:spPr>
          <a:xfrm>
            <a:off x="1524000" y="1738183"/>
            <a:ext cx="9144000" cy="2387600"/>
          </a:xfrm>
        </p:spPr>
        <p:txBody>
          <a:bodyPr/>
          <a:lstStyle/>
          <a:p>
            <a:r>
              <a:rPr lang="en-US" dirty="0">
                <a:solidFill>
                  <a:schemeClr val="bg1"/>
                </a:solidFill>
              </a:rPr>
              <a:t>Building A Better </a:t>
            </a:r>
            <a:r>
              <a:rPr lang="en-US" dirty="0" err="1">
                <a:solidFill>
                  <a:schemeClr val="bg1"/>
                </a:solidFill>
              </a:rPr>
              <a:t>WiFi</a:t>
            </a:r>
            <a:r>
              <a:rPr lang="en-US" dirty="0">
                <a:solidFill>
                  <a:schemeClr val="bg1"/>
                </a:solidFill>
              </a:rPr>
              <a:t> Pineapple</a:t>
            </a:r>
          </a:p>
        </p:txBody>
      </p:sp>
      <p:sp>
        <p:nvSpPr>
          <p:cNvPr id="3" name="Subtitle 2">
            <a:extLst>
              <a:ext uri="{FF2B5EF4-FFF2-40B4-BE49-F238E27FC236}">
                <a16:creationId xmlns:a16="http://schemas.microsoft.com/office/drawing/2014/main" id="{CE3C433F-E2A1-468F-B721-38F7965D7729}"/>
              </a:ext>
            </a:extLst>
          </p:cNvPr>
          <p:cNvSpPr>
            <a:spLocks noGrp="1"/>
          </p:cNvSpPr>
          <p:nvPr>
            <p:ph type="subTitle" idx="1"/>
          </p:nvPr>
        </p:nvSpPr>
        <p:spPr>
          <a:xfrm>
            <a:off x="1524000" y="4125783"/>
            <a:ext cx="9144000" cy="1655762"/>
          </a:xfrm>
        </p:spPr>
        <p:txBody>
          <a:bodyPr/>
          <a:lstStyle/>
          <a:p>
            <a:r>
              <a:rPr lang="en-US" dirty="0">
                <a:solidFill>
                  <a:schemeClr val="bg1"/>
                </a:solidFill>
              </a:rPr>
              <a:t>With Open Source Tools</a:t>
            </a:r>
          </a:p>
        </p:txBody>
      </p:sp>
    </p:spTree>
    <p:extLst>
      <p:ext uri="{BB962C8B-B14F-4D97-AF65-F5344CB8AC3E}">
        <p14:creationId xmlns:p14="http://schemas.microsoft.com/office/powerpoint/2010/main" val="134567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Nano vs. Tetra</a:t>
            </a:r>
          </a:p>
          <a:p>
            <a:pPr marL="0" indent="0">
              <a:buNone/>
            </a:pPr>
            <a:endParaRPr lang="en-US" dirty="0"/>
          </a:p>
        </p:txBody>
      </p:sp>
      <p:pic>
        <p:nvPicPr>
          <p:cNvPr id="4" name="Picture 3" descr="A picture containing table&#10;&#10;Description automatically generated">
            <a:extLst>
              <a:ext uri="{FF2B5EF4-FFF2-40B4-BE49-F238E27FC236}">
                <a16:creationId xmlns:a16="http://schemas.microsoft.com/office/drawing/2014/main" id="{C275ADAB-F213-4A1E-842A-E817D7B2C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77409"/>
            <a:ext cx="7174825" cy="1903182"/>
          </a:xfrm>
          <a:prstGeom prst="rect">
            <a:avLst/>
          </a:prstGeom>
        </p:spPr>
      </p:pic>
    </p:spTree>
    <p:extLst>
      <p:ext uri="{BB962C8B-B14F-4D97-AF65-F5344CB8AC3E}">
        <p14:creationId xmlns:p14="http://schemas.microsoft.com/office/powerpoint/2010/main" val="3546867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pPr marL="0" indent="0" algn="ctr" fontAlgn="base">
              <a:buNone/>
            </a:pPr>
            <a:r>
              <a:rPr lang="en-US" dirty="0"/>
              <a:t>Tetra - Hardware </a:t>
            </a:r>
            <a:br>
              <a:rPr lang="en-US" dirty="0"/>
            </a:br>
            <a:endParaRPr lang="en-US" dirty="0"/>
          </a:p>
          <a:p>
            <a:pPr fontAlgn="base"/>
            <a:r>
              <a:rPr lang="en-US" dirty="0"/>
              <a:t>Tetra - Hardware Dual Band 2.4/5 GHz - 533 MHz Network SoC</a:t>
            </a:r>
          </a:p>
          <a:p>
            <a:pPr fontAlgn="base"/>
            <a:r>
              <a:rPr lang="en-US" dirty="0"/>
              <a:t>Four Long Range Antennas - up to 800mW per radio</a:t>
            </a:r>
          </a:p>
          <a:p>
            <a:pPr fontAlgn="base"/>
            <a:r>
              <a:rPr lang="en-US" dirty="0"/>
              <a:t>2 GB NAND Flash</a:t>
            </a:r>
          </a:p>
          <a:p>
            <a:pPr fontAlgn="base"/>
            <a:r>
              <a:rPr lang="en-US" dirty="0"/>
              <a:t>USB Ethernet, USB </a:t>
            </a:r>
            <a:r>
              <a:rPr lang="en-US" dirty="0" err="1"/>
              <a:t>Serial,USB</a:t>
            </a:r>
            <a:r>
              <a:rPr lang="en-US" dirty="0"/>
              <a:t> Host and Ethernet Ports</a:t>
            </a:r>
          </a:p>
          <a:p>
            <a:endParaRPr lang="en-US" dirty="0"/>
          </a:p>
        </p:txBody>
      </p:sp>
    </p:spTree>
    <p:extLst>
      <p:ext uri="{BB962C8B-B14F-4D97-AF65-F5344CB8AC3E}">
        <p14:creationId xmlns:p14="http://schemas.microsoft.com/office/powerpoint/2010/main" val="92221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361862E7-11BC-47F7-9F7C-5D5A372B022A}"/>
              </a:ext>
            </a:extLst>
          </p:cNvPr>
          <p:cNvSpPr>
            <a:spLocks noGrp="1" noChangeArrowheads="1"/>
          </p:cNvSpPr>
          <p:nvPr>
            <p:ph idx="1"/>
          </p:nvPr>
        </p:nvSpPr>
        <p:spPr bwMode="auto">
          <a:xfrm>
            <a:off x="727788" y="2007350"/>
            <a:ext cx="8272903" cy="2816156"/>
          </a:xfrm>
          <a:prstGeom prst="rect">
            <a:avLst/>
          </a:prstGeom>
          <a:solidFill>
            <a:schemeClr val="bg1"/>
          </a:solidFill>
          <a:ln>
            <a:noFill/>
          </a:ln>
          <a:effectLst/>
        </p:spPr>
        <p:txBody>
          <a:bodyPr vert="horz" wrap="square" lIns="0" tIns="0" rIns="0" bIns="0" numCol="1" anchor="ctr" anchorCtr="0" compatLnSpc="1">
            <a:prstTxWarp prst="textNoShape">
              <a:avLst/>
            </a:prstTxWarp>
            <a:spAutoFit/>
          </a:bodyPr>
          <a:lstStyle/>
          <a:p>
            <a:pPr marL="0" lvl="0" indent="0" algn="ctr" eaLnBrk="0" fontAlgn="base" hangingPunct="0">
              <a:lnSpc>
                <a:spcPct val="100000"/>
              </a:lnSpc>
              <a:spcBef>
                <a:spcPct val="0"/>
              </a:spcBef>
              <a:spcAft>
                <a:spcPct val="0"/>
              </a:spcAft>
              <a:buNone/>
            </a:pPr>
            <a:r>
              <a:rPr lang="en-US" dirty="0"/>
              <a:t>Nano – Hardware</a:t>
            </a:r>
          </a:p>
          <a:p>
            <a:pPr marL="0" lvl="0" indent="0" algn="ctr" eaLnBrk="0" fontAlgn="base" hangingPunct="0">
              <a:lnSpc>
                <a:spcPct val="100000"/>
              </a:lnSpc>
              <a:spcBef>
                <a:spcPct val="0"/>
              </a:spcBef>
              <a:spcAft>
                <a:spcPct val="0"/>
              </a:spcAft>
              <a:buNone/>
            </a:pPr>
            <a:endParaRPr kumimoji="0" lang="en-US" altLang="en-US" sz="3100" b="0" i="0" u="none" strike="noStrike" cap="none" normalizeH="0" baseline="0" dirty="0">
              <a:ln>
                <a:noFill/>
              </a:ln>
              <a:solidFill>
                <a:srgbClr val="24252A"/>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Single Band 2.4 GHz - 400 MHz Network SoC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Two Standard Antennas - up to 400mW per radio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MicroSD Card Expansion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USB Ethernet Plug, USB Host Port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0598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Why Does it Need to Better?</a:t>
            </a:r>
          </a:p>
          <a:p>
            <a:pPr lvl="1"/>
            <a:r>
              <a:rPr lang="en-US" dirty="0"/>
              <a:t>Hak5 is a company who totes having the 'TOP PENTEST DEVICES'</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CC8A0B75-2622-492A-B5F3-4575BC669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37" y="3079183"/>
            <a:ext cx="7128942" cy="1481528"/>
          </a:xfrm>
          <a:prstGeom prst="rect">
            <a:avLst/>
          </a:prstGeom>
        </p:spPr>
      </p:pic>
    </p:spTree>
    <p:extLst>
      <p:ext uri="{BB962C8B-B14F-4D97-AF65-F5344CB8AC3E}">
        <p14:creationId xmlns:p14="http://schemas.microsoft.com/office/powerpoint/2010/main" val="273127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pPr fontAlgn="base"/>
            <a:r>
              <a:rPr lang="en-US" dirty="0"/>
              <a:t>But what makes them the Top Pentest </a:t>
            </a:r>
            <a:r>
              <a:rPr lang="en-US" dirty="0" err="1"/>
              <a:t>Devices?The</a:t>
            </a:r>
            <a:r>
              <a:rPr lang="en-US" dirty="0"/>
              <a:t> claim is that the </a:t>
            </a:r>
            <a:r>
              <a:rPr lang="en-US" dirty="0" err="1"/>
              <a:t>PineAP</a:t>
            </a:r>
            <a:r>
              <a:rPr lang="en-US" dirty="0"/>
              <a:t> is a highly effective rogue access point suite for the </a:t>
            </a:r>
            <a:r>
              <a:rPr lang="en-US" dirty="0" err="1"/>
              <a:t>WiFi</a:t>
            </a:r>
            <a:r>
              <a:rPr lang="en-US" dirty="0"/>
              <a:t> Pineapple. Building on the simple probe request and response nature of Karma, </a:t>
            </a:r>
            <a:r>
              <a:rPr lang="en-US" dirty="0" err="1"/>
              <a:t>PineAP</a:t>
            </a:r>
            <a:r>
              <a:rPr lang="en-US" dirty="0"/>
              <a:t> takes the attack to the extreme.</a:t>
            </a:r>
          </a:p>
          <a:p>
            <a:pPr fontAlgn="base"/>
            <a:r>
              <a:rPr lang="en-US" dirty="0"/>
              <a:t>(Their words, not mine)</a:t>
            </a:r>
          </a:p>
          <a:p>
            <a:endParaRPr lang="en-US" dirty="0"/>
          </a:p>
        </p:txBody>
      </p:sp>
    </p:spTree>
    <p:extLst>
      <p:ext uri="{BB962C8B-B14F-4D97-AF65-F5344CB8AC3E}">
        <p14:creationId xmlns:p14="http://schemas.microsoft.com/office/powerpoint/2010/main" val="254730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KARMA attacks are when an access point pretends to be any access point a device may be looking for.</a:t>
            </a:r>
          </a:p>
        </p:txBody>
      </p:sp>
    </p:spTree>
    <p:extLst>
      <p:ext uri="{BB962C8B-B14F-4D97-AF65-F5344CB8AC3E}">
        <p14:creationId xmlns:p14="http://schemas.microsoft.com/office/powerpoint/2010/main" val="3705603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E9CAF75F-D584-43A4-A648-A7808B7DF9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099346"/>
            <a:ext cx="10515600" cy="1803896"/>
          </a:xfrm>
        </p:spPr>
      </p:pic>
    </p:spTree>
    <p:extLst>
      <p:ext uri="{BB962C8B-B14F-4D97-AF65-F5344CB8AC3E}">
        <p14:creationId xmlns:p14="http://schemas.microsoft.com/office/powerpoint/2010/main" val="372756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r>
              <a:rPr lang="en-US" dirty="0"/>
              <a:t>Why does Wireless work this way? Passive scanning is not very efficient.</a:t>
            </a:r>
          </a:p>
        </p:txBody>
      </p:sp>
    </p:spTree>
    <p:extLst>
      <p:ext uri="{BB962C8B-B14F-4D97-AF65-F5344CB8AC3E}">
        <p14:creationId xmlns:p14="http://schemas.microsoft.com/office/powerpoint/2010/main" val="218346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Instead of waiting on the device to scan through every channel and listen to beacons from the Access Points, why don't we have the client send probe packets of the devices they are looking for.</a:t>
            </a:r>
          </a:p>
        </p:txBody>
      </p:sp>
    </p:spTree>
    <p:extLst>
      <p:ext uri="{BB962C8B-B14F-4D97-AF65-F5344CB8AC3E}">
        <p14:creationId xmlns:p14="http://schemas.microsoft.com/office/powerpoint/2010/main" val="524051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a:xfrm>
            <a:off x="1314062" y="1834955"/>
            <a:ext cx="10515600" cy="4351338"/>
          </a:xfrm>
        </p:spPr>
        <p:txBody>
          <a:bodyPr/>
          <a:lstStyle/>
          <a:p>
            <a:pPr marL="0" indent="0">
              <a:buNone/>
            </a:pPr>
            <a:r>
              <a:rPr lang="en-US" dirty="0"/>
              <a:t>This allows an attacker to listen for these probe requests and respond as I am &lt; insert &gt; </a:t>
            </a:r>
            <a:r>
              <a:rPr lang="en-US" dirty="0" err="1"/>
              <a:t>ssid</a:t>
            </a:r>
            <a:r>
              <a:rPr lang="en-US" dirty="0"/>
              <a:t> here.</a:t>
            </a:r>
            <a:endParaRPr lang="en-US" dirty="0">
              <a:solidFill>
                <a:srgbClr val="FF0000"/>
              </a:solidFill>
            </a:endParaRPr>
          </a:p>
        </p:txBody>
      </p:sp>
    </p:spTree>
    <p:extLst>
      <p:ext uri="{BB962C8B-B14F-4D97-AF65-F5344CB8AC3E}">
        <p14:creationId xmlns:p14="http://schemas.microsoft.com/office/powerpoint/2010/main" val="352381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68DCE9-D9BE-4EED-9EEC-4F8981BEB877}"/>
              </a:ext>
            </a:extLst>
          </p:cNvPr>
          <p:cNvSpPr>
            <a:spLocks noGrp="1"/>
          </p:cNvSpPr>
          <p:nvPr>
            <p:ph idx="1"/>
          </p:nvPr>
        </p:nvSpPr>
        <p:spPr>
          <a:xfrm>
            <a:off x="2639009" y="2590735"/>
            <a:ext cx="10515600" cy="4351338"/>
          </a:xfrm>
        </p:spPr>
        <p:txBody>
          <a:bodyPr/>
          <a:lstStyle/>
          <a:p>
            <a:pPr marL="514350" indent="-514350" fontAlgn="base">
              <a:buFont typeface="+mj-lt"/>
              <a:buAutoNum type="arabicPeriod"/>
            </a:pPr>
            <a:r>
              <a:rPr lang="en-US" b="1" cap="all" dirty="0">
                <a:solidFill>
                  <a:schemeClr val="bg1"/>
                </a:solidFill>
              </a:rPr>
              <a:t>WHAT IS A PINEAPPLE?</a:t>
            </a:r>
          </a:p>
          <a:p>
            <a:pPr marL="514350" indent="-514350" fontAlgn="base">
              <a:buFont typeface="+mj-lt"/>
              <a:buAutoNum type="arabicPeriod"/>
            </a:pPr>
            <a:r>
              <a:rPr lang="en-US" b="1" cap="all" dirty="0">
                <a:solidFill>
                  <a:schemeClr val="bg1"/>
                </a:solidFill>
              </a:rPr>
              <a:t>WHY DOES IT NEED TO BE BETTER?</a:t>
            </a:r>
          </a:p>
          <a:p>
            <a:pPr marL="514350" indent="-514350" fontAlgn="base">
              <a:buFont typeface="+mj-lt"/>
              <a:buAutoNum type="arabicPeriod"/>
            </a:pPr>
            <a:r>
              <a:rPr lang="en-US" b="1" cap="all" dirty="0">
                <a:solidFill>
                  <a:schemeClr val="bg1"/>
                </a:solidFill>
              </a:rPr>
              <a:t>HARDWARE LIMITATIONS</a:t>
            </a:r>
          </a:p>
          <a:p>
            <a:pPr marL="514350" indent="-514350" fontAlgn="base">
              <a:buFont typeface="+mj-lt"/>
              <a:buAutoNum type="arabicPeriod"/>
            </a:pPr>
            <a:r>
              <a:rPr lang="en-US" b="1" cap="all" dirty="0">
                <a:solidFill>
                  <a:schemeClr val="bg1"/>
                </a:solidFill>
              </a:rPr>
              <a:t>SOFTWARE LIMITATIONS</a:t>
            </a:r>
          </a:p>
          <a:p>
            <a:pPr marL="514350" indent="-514350" fontAlgn="base">
              <a:buFont typeface="+mj-lt"/>
              <a:buAutoNum type="arabicPeriod"/>
            </a:pPr>
            <a:r>
              <a:rPr lang="en-US" b="1" cap="all" dirty="0">
                <a:solidFill>
                  <a:schemeClr val="bg1"/>
                </a:solidFill>
              </a:rPr>
              <a:t>ALTERANTIVES</a:t>
            </a:r>
          </a:p>
          <a:p>
            <a:pPr marL="0" indent="0">
              <a:buNone/>
            </a:pPr>
            <a:endParaRPr lang="en-US" dirty="0"/>
          </a:p>
        </p:txBody>
      </p:sp>
    </p:spTree>
    <p:extLst>
      <p:ext uri="{BB962C8B-B14F-4D97-AF65-F5344CB8AC3E}">
        <p14:creationId xmlns:p14="http://schemas.microsoft.com/office/powerpoint/2010/main" val="242590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r>
              <a:rPr lang="en-US" dirty="0"/>
              <a:t>So this is what Hak5 claims they are taking to the extreme, the Karma attack.</a:t>
            </a:r>
          </a:p>
        </p:txBody>
      </p:sp>
    </p:spTree>
    <p:extLst>
      <p:ext uri="{BB962C8B-B14F-4D97-AF65-F5344CB8AC3E}">
        <p14:creationId xmlns:p14="http://schemas.microsoft.com/office/powerpoint/2010/main" val="118189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Limitations - Hardware</a:t>
            </a:r>
            <a:br>
              <a:rPr lang="en-US" dirty="0"/>
            </a:br>
            <a:r>
              <a:rPr lang="en-US" sz="1200" b="1" cap="all" dirty="0"/>
              <a:t>*LIMITATIONS ARE IN REFERENCE TO PENTESTING/RED TEAMING. LIMITATIONS MIGHT NOT APPLY TO ALL USE CASES.*</a:t>
            </a:r>
          </a:p>
          <a:p>
            <a:pPr marL="0" indent="0">
              <a:buNone/>
            </a:pPr>
            <a:endParaRPr lang="en-US" dirty="0"/>
          </a:p>
        </p:txBody>
      </p:sp>
    </p:spTree>
    <p:extLst>
      <p:ext uri="{BB962C8B-B14F-4D97-AF65-F5344CB8AC3E}">
        <p14:creationId xmlns:p14="http://schemas.microsoft.com/office/powerpoint/2010/main" val="925730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a:xfrm>
            <a:off x="838200" y="1825625"/>
            <a:ext cx="10515600" cy="4351338"/>
          </a:xfrm>
        </p:spPr>
        <p:txBody>
          <a:bodyPr/>
          <a:lstStyle/>
          <a:p>
            <a:r>
              <a:rPr lang="en-US" dirty="0"/>
              <a:t>Size</a:t>
            </a:r>
          </a:p>
          <a:p>
            <a:endParaRPr lang="en-US" dirty="0"/>
          </a:p>
          <a:p>
            <a:endParaRPr lang="en-US" dirty="0"/>
          </a:p>
        </p:txBody>
      </p:sp>
      <p:pic>
        <p:nvPicPr>
          <p:cNvPr id="4" name="Picture 3" descr="A piece of luggage&#10;&#10;Description automatically generated">
            <a:extLst>
              <a:ext uri="{FF2B5EF4-FFF2-40B4-BE49-F238E27FC236}">
                <a16:creationId xmlns:a16="http://schemas.microsoft.com/office/drawing/2014/main" id="{CCF5109A-21C2-4733-84FA-AF02CACE9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556" y="2544763"/>
            <a:ext cx="4120444" cy="4120444"/>
          </a:xfrm>
          <a:prstGeom prst="rect">
            <a:avLst/>
          </a:prstGeom>
        </p:spPr>
      </p:pic>
    </p:spTree>
    <p:extLst>
      <p:ext uri="{BB962C8B-B14F-4D97-AF65-F5344CB8AC3E}">
        <p14:creationId xmlns:p14="http://schemas.microsoft.com/office/powerpoint/2010/main" val="868669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r>
              <a:rPr lang="en-US" dirty="0"/>
              <a:t>This is what I am trying to avoid looking like.</a:t>
            </a:r>
          </a:p>
          <a:p>
            <a:endParaRPr lang="en-US" dirty="0"/>
          </a:p>
          <a:p>
            <a:endParaRPr lang="en-US" dirty="0"/>
          </a:p>
        </p:txBody>
      </p:sp>
      <p:pic>
        <p:nvPicPr>
          <p:cNvPr id="5" name="Picture 4" descr="A picture containing person, man, indoor, standing&#10;&#10;Description automatically generated">
            <a:extLst>
              <a:ext uri="{FF2B5EF4-FFF2-40B4-BE49-F238E27FC236}">
                <a16:creationId xmlns:a16="http://schemas.microsoft.com/office/drawing/2014/main" id="{B78AAF34-9CD3-4AEE-BD22-267784993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199" y="2539999"/>
            <a:ext cx="3891139" cy="3891139"/>
          </a:xfrm>
          <a:prstGeom prst="rect">
            <a:avLst/>
          </a:prstGeom>
        </p:spPr>
      </p:pic>
    </p:spTree>
    <p:extLst>
      <p:ext uri="{BB962C8B-B14F-4D97-AF65-F5344CB8AC3E}">
        <p14:creationId xmlns:p14="http://schemas.microsoft.com/office/powerpoint/2010/main" val="254082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Battery Life/Compatibility</a:t>
            </a:r>
            <a:br>
              <a:rPr lang="en-US" dirty="0"/>
            </a:br>
            <a:endParaRPr lang="en-US" dirty="0"/>
          </a:p>
        </p:txBody>
      </p:sp>
      <p:pic>
        <p:nvPicPr>
          <p:cNvPr id="4" name="Picture 3" descr="A picture containing sitting, table, black, computer&#10;&#10;Description automatically generated">
            <a:extLst>
              <a:ext uri="{FF2B5EF4-FFF2-40B4-BE49-F238E27FC236}">
                <a16:creationId xmlns:a16="http://schemas.microsoft.com/office/drawing/2014/main" id="{B32329F2-3903-4573-83A0-5FF0171C3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933" y="2554111"/>
            <a:ext cx="5271910" cy="3953932"/>
          </a:xfrm>
          <a:prstGeom prst="rect">
            <a:avLst/>
          </a:prstGeom>
        </p:spPr>
      </p:pic>
    </p:spTree>
    <p:extLst>
      <p:ext uri="{BB962C8B-B14F-4D97-AF65-F5344CB8AC3E}">
        <p14:creationId xmlns:p14="http://schemas.microsoft.com/office/powerpoint/2010/main" val="1136121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electronics&#10;&#10;Description automatically generated">
            <a:extLst>
              <a:ext uri="{FF2B5EF4-FFF2-40B4-BE49-F238E27FC236}">
                <a16:creationId xmlns:a16="http://schemas.microsoft.com/office/drawing/2014/main" id="{18397C3A-87E4-4B1B-893A-A9B6023413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9590" y="1283855"/>
            <a:ext cx="7448420" cy="4290290"/>
          </a:xfrm>
        </p:spPr>
      </p:pic>
    </p:spTree>
    <p:extLst>
      <p:ext uri="{BB962C8B-B14F-4D97-AF65-F5344CB8AC3E}">
        <p14:creationId xmlns:p14="http://schemas.microsoft.com/office/powerpoint/2010/main" val="863153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9753FDB5-097F-4873-AD46-C061DE435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2966" y="2262635"/>
            <a:ext cx="8827826" cy="3460832"/>
          </a:xfrm>
        </p:spPr>
      </p:pic>
    </p:spTree>
    <p:extLst>
      <p:ext uri="{BB962C8B-B14F-4D97-AF65-F5344CB8AC3E}">
        <p14:creationId xmlns:p14="http://schemas.microsoft.com/office/powerpoint/2010/main" val="57653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a device&#10;&#10;Description automatically generated">
            <a:extLst>
              <a:ext uri="{FF2B5EF4-FFF2-40B4-BE49-F238E27FC236}">
                <a16:creationId xmlns:a16="http://schemas.microsoft.com/office/drawing/2014/main" id="{5503DC10-2765-40BF-910D-911103DC6B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9931" y="1340203"/>
            <a:ext cx="4351338" cy="4351338"/>
          </a:xfrm>
        </p:spPr>
      </p:pic>
    </p:spTree>
    <p:extLst>
      <p:ext uri="{BB962C8B-B14F-4D97-AF65-F5344CB8AC3E}">
        <p14:creationId xmlns:p14="http://schemas.microsoft.com/office/powerpoint/2010/main" val="192551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social media post&#10;&#10;Description automatically generated">
            <a:extLst>
              <a:ext uri="{FF2B5EF4-FFF2-40B4-BE49-F238E27FC236}">
                <a16:creationId xmlns:a16="http://schemas.microsoft.com/office/drawing/2014/main" id="{35D814AA-9860-4F83-95EE-2830255493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000" y="1065044"/>
            <a:ext cx="10515600" cy="4337210"/>
          </a:xfrm>
        </p:spPr>
      </p:pic>
    </p:spTree>
    <p:extLst>
      <p:ext uri="{BB962C8B-B14F-4D97-AF65-F5344CB8AC3E}">
        <p14:creationId xmlns:p14="http://schemas.microsoft.com/office/powerpoint/2010/main" val="1306741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r>
              <a:rPr lang="en-US" dirty="0"/>
              <a:t>No iOS support. Android only. Thanks Apple. Additionally, only USB support while scanning.</a:t>
            </a:r>
          </a:p>
        </p:txBody>
      </p:sp>
    </p:spTree>
    <p:extLst>
      <p:ext uri="{BB962C8B-B14F-4D97-AF65-F5344CB8AC3E}">
        <p14:creationId xmlns:p14="http://schemas.microsoft.com/office/powerpoint/2010/main" val="309429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a:xfrm>
            <a:off x="1995196" y="2254833"/>
            <a:ext cx="10515600" cy="4351338"/>
          </a:xfrm>
        </p:spPr>
        <p:txBody>
          <a:bodyPr/>
          <a:lstStyle/>
          <a:p>
            <a:pPr marL="0" indent="0">
              <a:buNone/>
            </a:pPr>
            <a:r>
              <a:rPr lang="en-US" dirty="0"/>
              <a:t>$ </a:t>
            </a:r>
            <a:r>
              <a:rPr lang="en-US" dirty="0" err="1"/>
              <a:t>awk</a:t>
            </a:r>
            <a:r>
              <a:rPr lang="en-US" dirty="0"/>
              <a:t> -F':' '{print $1}' /</a:t>
            </a:r>
            <a:r>
              <a:rPr lang="en-US" dirty="0" err="1"/>
              <a:t>etc</a:t>
            </a:r>
            <a:r>
              <a:rPr lang="en-US" dirty="0"/>
              <a:t>/passwd | grep -</a:t>
            </a:r>
            <a:r>
              <a:rPr lang="en-US" dirty="0" err="1"/>
              <a:t>i</a:t>
            </a:r>
            <a:r>
              <a:rPr lang="en-US" dirty="0"/>
              <a:t> "Ryan"$ </a:t>
            </a:r>
          </a:p>
          <a:p>
            <a:pPr marL="0" indent="0">
              <a:buNone/>
            </a:pPr>
            <a:r>
              <a:rPr lang="en-US" dirty="0"/>
              <a:t>			$</a:t>
            </a:r>
            <a:r>
              <a:rPr lang="en-US" dirty="0">
                <a:solidFill>
                  <a:srgbClr val="FF0000"/>
                </a:solidFill>
              </a:rPr>
              <a:t> </a:t>
            </a:r>
            <a:r>
              <a:rPr lang="en-US" dirty="0" err="1">
                <a:solidFill>
                  <a:srgbClr val="FF0000"/>
                </a:solidFill>
              </a:rPr>
              <a:t>ryan_villarreal</a:t>
            </a:r>
            <a:endParaRPr lang="en-US" dirty="0">
              <a:solidFill>
                <a:srgbClr val="FF0000"/>
              </a:solidFill>
            </a:endParaRPr>
          </a:p>
          <a:p>
            <a:pPr marL="0" indent="0">
              <a:buNone/>
            </a:pPr>
            <a:endParaRPr lang="en-US" dirty="0"/>
          </a:p>
        </p:txBody>
      </p:sp>
    </p:spTree>
    <p:extLst>
      <p:ext uri="{BB962C8B-B14F-4D97-AF65-F5344CB8AC3E}">
        <p14:creationId xmlns:p14="http://schemas.microsoft.com/office/powerpoint/2010/main" val="179259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Alternatives</a:t>
            </a:r>
          </a:p>
        </p:txBody>
      </p:sp>
    </p:spTree>
    <p:extLst>
      <p:ext uri="{BB962C8B-B14F-4D97-AF65-F5344CB8AC3E}">
        <p14:creationId xmlns:p14="http://schemas.microsoft.com/office/powerpoint/2010/main" val="3816010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ircuit board&#10;&#10;Description automatically generated">
            <a:extLst>
              <a:ext uri="{FF2B5EF4-FFF2-40B4-BE49-F238E27FC236}">
                <a16:creationId xmlns:a16="http://schemas.microsoft.com/office/drawing/2014/main" id="{C9EE642C-DBC9-479D-92AE-A004D7AF12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0033" y="1825625"/>
            <a:ext cx="6511933" cy="4351338"/>
          </a:xfrm>
        </p:spPr>
      </p:pic>
    </p:spTree>
    <p:extLst>
      <p:ext uri="{BB962C8B-B14F-4D97-AF65-F5344CB8AC3E}">
        <p14:creationId xmlns:p14="http://schemas.microsoft.com/office/powerpoint/2010/main" val="4034885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ircuit board&#10;&#10;Description automatically generated">
            <a:extLst>
              <a:ext uri="{FF2B5EF4-FFF2-40B4-BE49-F238E27FC236}">
                <a16:creationId xmlns:a16="http://schemas.microsoft.com/office/drawing/2014/main" id="{57F6CAE4-4EAA-4589-A720-1323246FF9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8637" y="2172493"/>
            <a:ext cx="3707363" cy="3707363"/>
          </a:xfrm>
        </p:spPr>
      </p:pic>
    </p:spTree>
    <p:extLst>
      <p:ext uri="{BB962C8B-B14F-4D97-AF65-F5344CB8AC3E}">
        <p14:creationId xmlns:p14="http://schemas.microsoft.com/office/powerpoint/2010/main" val="1525548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ircuit board&#10;&#10;Description automatically generated">
            <a:extLst>
              <a:ext uri="{FF2B5EF4-FFF2-40B4-BE49-F238E27FC236}">
                <a16:creationId xmlns:a16="http://schemas.microsoft.com/office/drawing/2014/main" id="{F44D6DC2-CF25-4EE9-AC75-C9070B7AA7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4168" y="1573699"/>
            <a:ext cx="4351338" cy="4351338"/>
          </a:xfrm>
        </p:spPr>
      </p:pic>
    </p:spTree>
    <p:extLst>
      <p:ext uri="{BB962C8B-B14F-4D97-AF65-F5344CB8AC3E}">
        <p14:creationId xmlns:p14="http://schemas.microsoft.com/office/powerpoint/2010/main" val="464091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ircuit board&#10;&#10;Description automatically generated">
            <a:extLst>
              <a:ext uri="{FF2B5EF4-FFF2-40B4-BE49-F238E27FC236}">
                <a16:creationId xmlns:a16="http://schemas.microsoft.com/office/drawing/2014/main" id="{72EB7F4A-81B3-4AA4-BC69-460E94134C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0595" y="1789841"/>
            <a:ext cx="4762500" cy="4124325"/>
          </a:xfrm>
        </p:spPr>
      </p:pic>
    </p:spTree>
    <p:extLst>
      <p:ext uri="{BB962C8B-B14F-4D97-AF65-F5344CB8AC3E}">
        <p14:creationId xmlns:p14="http://schemas.microsoft.com/office/powerpoint/2010/main" val="3578306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a white wall&#10;&#10;Description automatically generated">
            <a:extLst>
              <a:ext uri="{FF2B5EF4-FFF2-40B4-BE49-F238E27FC236}">
                <a16:creationId xmlns:a16="http://schemas.microsoft.com/office/drawing/2014/main" id="{EE0A2C88-827F-477B-936D-6B33B79144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0943" y="1097837"/>
            <a:ext cx="4351338" cy="4351338"/>
          </a:xfrm>
        </p:spPr>
      </p:pic>
    </p:spTree>
    <p:extLst>
      <p:ext uri="{BB962C8B-B14F-4D97-AF65-F5344CB8AC3E}">
        <p14:creationId xmlns:p14="http://schemas.microsoft.com/office/powerpoint/2010/main" val="2058276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Pineapple – Software</a:t>
            </a:r>
          </a:p>
          <a:p>
            <a:endParaRPr lang="en-US" dirty="0"/>
          </a:p>
          <a:p>
            <a:r>
              <a:rPr lang="en-US" dirty="0"/>
              <a:t>So the Nano and the Tetra have slight differences in the firmware. However, both are based off of </a:t>
            </a:r>
            <a:r>
              <a:rPr lang="en-US" dirty="0" err="1"/>
              <a:t>OpenWRT</a:t>
            </a:r>
            <a:r>
              <a:rPr lang="en-US" dirty="0"/>
              <a:t>.</a:t>
            </a:r>
          </a:p>
          <a:p>
            <a:endParaRPr lang="en-US" dirty="0"/>
          </a:p>
        </p:txBody>
      </p:sp>
    </p:spTree>
    <p:extLst>
      <p:ext uri="{BB962C8B-B14F-4D97-AF65-F5344CB8AC3E}">
        <p14:creationId xmlns:p14="http://schemas.microsoft.com/office/powerpoint/2010/main" val="1962982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r>
              <a:rPr lang="en-US" dirty="0"/>
              <a:t>What all can the Pineapple do?</a:t>
            </a:r>
          </a:p>
        </p:txBody>
      </p:sp>
    </p:spTree>
    <p:extLst>
      <p:ext uri="{BB962C8B-B14F-4D97-AF65-F5344CB8AC3E}">
        <p14:creationId xmlns:p14="http://schemas.microsoft.com/office/powerpoint/2010/main" val="77795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D7F1E1A6-0540-4595-BCF0-BD586119D6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1188" y="237300"/>
            <a:ext cx="1792984" cy="6383399"/>
          </a:xfrm>
        </p:spPr>
      </p:pic>
    </p:spTree>
    <p:extLst>
      <p:ext uri="{BB962C8B-B14F-4D97-AF65-F5344CB8AC3E}">
        <p14:creationId xmlns:p14="http://schemas.microsoft.com/office/powerpoint/2010/main" val="538484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31519F7F-1495-499D-B541-F0D67F3280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5742" y="3353612"/>
            <a:ext cx="3560516" cy="1295363"/>
          </a:xfrm>
        </p:spPr>
      </p:pic>
    </p:spTree>
    <p:extLst>
      <p:ext uri="{BB962C8B-B14F-4D97-AF65-F5344CB8AC3E}">
        <p14:creationId xmlns:p14="http://schemas.microsoft.com/office/powerpoint/2010/main" val="1488047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I am Ryan Villarreal, and I have been with </a:t>
            </a:r>
            <a:r>
              <a:rPr lang="en-US" dirty="0" err="1"/>
              <a:t>Coalfire</a:t>
            </a:r>
            <a:r>
              <a:rPr lang="en-US" dirty="0"/>
              <a:t> for about 8 months now. I have been a </a:t>
            </a:r>
            <a:r>
              <a:rPr lang="en-US" dirty="0" err="1"/>
              <a:t>pentester</a:t>
            </a:r>
            <a:r>
              <a:rPr lang="en-US" dirty="0"/>
              <a:t> for around 4 years now.</a:t>
            </a:r>
          </a:p>
        </p:txBody>
      </p:sp>
    </p:spTree>
    <p:extLst>
      <p:ext uri="{BB962C8B-B14F-4D97-AF65-F5344CB8AC3E}">
        <p14:creationId xmlns:p14="http://schemas.microsoft.com/office/powerpoint/2010/main" val="4160654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person smiling for the camera&#10;&#10;Description automatically generated">
            <a:extLst>
              <a:ext uri="{FF2B5EF4-FFF2-40B4-BE49-F238E27FC236}">
                <a16:creationId xmlns:a16="http://schemas.microsoft.com/office/drawing/2014/main" id="{E948900A-247C-44B5-96D9-BB666B5654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6267" y="855241"/>
            <a:ext cx="5801784" cy="4351338"/>
          </a:xfrm>
        </p:spPr>
      </p:pic>
    </p:spTree>
    <p:extLst>
      <p:ext uri="{BB962C8B-B14F-4D97-AF65-F5344CB8AC3E}">
        <p14:creationId xmlns:p14="http://schemas.microsoft.com/office/powerpoint/2010/main" val="2750955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960375B7-A288-43DD-B969-E1417BD0D8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4196" y="1389144"/>
            <a:ext cx="5138297" cy="4079712"/>
          </a:xfrm>
        </p:spPr>
      </p:pic>
    </p:spTree>
    <p:extLst>
      <p:ext uri="{BB962C8B-B14F-4D97-AF65-F5344CB8AC3E}">
        <p14:creationId xmlns:p14="http://schemas.microsoft.com/office/powerpoint/2010/main" val="4078283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r>
              <a:rPr lang="en-US" dirty="0"/>
              <a:t>Let's take a little look behind the mask.</a:t>
            </a:r>
          </a:p>
        </p:txBody>
      </p:sp>
    </p:spTree>
    <p:extLst>
      <p:ext uri="{BB962C8B-B14F-4D97-AF65-F5344CB8AC3E}">
        <p14:creationId xmlns:p14="http://schemas.microsoft.com/office/powerpoint/2010/main" val="3375028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a logo&#10;&#10;Description automatically generated">
            <a:extLst>
              <a:ext uri="{FF2B5EF4-FFF2-40B4-BE49-F238E27FC236}">
                <a16:creationId xmlns:a16="http://schemas.microsoft.com/office/drawing/2014/main" id="{04F87757-A473-47D1-BEA2-F2433C186E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4824" y="456195"/>
            <a:ext cx="4463671" cy="5945610"/>
          </a:xfrm>
        </p:spPr>
      </p:pic>
    </p:spTree>
    <p:extLst>
      <p:ext uri="{BB962C8B-B14F-4D97-AF65-F5344CB8AC3E}">
        <p14:creationId xmlns:p14="http://schemas.microsoft.com/office/powerpoint/2010/main" val="3779724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text&#10;&#10;Description automatically generated">
            <a:extLst>
              <a:ext uri="{FF2B5EF4-FFF2-40B4-BE49-F238E27FC236}">
                <a16:creationId xmlns:a16="http://schemas.microsoft.com/office/drawing/2014/main" id="{C543E4FE-D4CC-44A3-8E3C-904728F2B9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6623" y="235464"/>
            <a:ext cx="5877476" cy="6161708"/>
          </a:xfrm>
        </p:spPr>
      </p:pic>
    </p:spTree>
    <p:extLst>
      <p:ext uri="{BB962C8B-B14F-4D97-AF65-F5344CB8AC3E}">
        <p14:creationId xmlns:p14="http://schemas.microsoft.com/office/powerpoint/2010/main" val="4051232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8E8D958B-F57C-4D35-B235-0A4B7F7B6A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3358" y="1580445"/>
            <a:ext cx="8465096" cy="4885627"/>
          </a:xfrm>
        </p:spPr>
      </p:pic>
    </p:spTree>
    <p:extLst>
      <p:ext uri="{BB962C8B-B14F-4D97-AF65-F5344CB8AC3E}">
        <p14:creationId xmlns:p14="http://schemas.microsoft.com/office/powerpoint/2010/main" val="2051535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To be clear, I'm not saying </a:t>
            </a:r>
            <a:r>
              <a:rPr lang="en-US" dirty="0" err="1"/>
              <a:t>AirCrack</a:t>
            </a:r>
            <a:r>
              <a:rPr lang="en-US" dirty="0"/>
              <a:t> is a bad tool. I'm saying this doesn't make the </a:t>
            </a:r>
            <a:r>
              <a:rPr lang="en-US" dirty="0" err="1"/>
              <a:t>WiFi</a:t>
            </a:r>
            <a:r>
              <a:rPr lang="en-US" dirty="0"/>
              <a:t> pineapple the best device on the market.</a:t>
            </a:r>
          </a:p>
        </p:txBody>
      </p:sp>
    </p:spTree>
    <p:extLst>
      <p:ext uri="{BB962C8B-B14F-4D97-AF65-F5344CB8AC3E}">
        <p14:creationId xmlns:p14="http://schemas.microsoft.com/office/powerpoint/2010/main" val="666856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...and then there is the crashes.</a:t>
            </a:r>
          </a:p>
        </p:txBody>
      </p:sp>
    </p:spTree>
    <p:extLst>
      <p:ext uri="{BB962C8B-B14F-4D97-AF65-F5344CB8AC3E}">
        <p14:creationId xmlns:p14="http://schemas.microsoft.com/office/powerpoint/2010/main" val="338476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3149490E-1614-4474-BEDE-CAE69BFE33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36301" y="1423570"/>
            <a:ext cx="3790000" cy="5083129"/>
          </a:xfrm>
        </p:spPr>
      </p:pic>
    </p:spTree>
    <p:extLst>
      <p:ext uri="{BB962C8B-B14F-4D97-AF65-F5344CB8AC3E}">
        <p14:creationId xmlns:p14="http://schemas.microsoft.com/office/powerpoint/2010/main" val="3804883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pPr fontAlgn="base"/>
            <a:r>
              <a:rPr lang="en-US" dirty="0"/>
              <a:t>So here is what we need to be able to do... </a:t>
            </a:r>
          </a:p>
          <a:p>
            <a:pPr lvl="1" fontAlgn="base"/>
            <a:r>
              <a:rPr lang="en-US" dirty="0" err="1"/>
              <a:t>mitm</a:t>
            </a:r>
            <a:r>
              <a:rPr lang="en-US" dirty="0"/>
              <a:t> framework</a:t>
            </a:r>
          </a:p>
          <a:p>
            <a:pPr lvl="1" fontAlgn="base"/>
            <a:r>
              <a:rPr lang="en-US" dirty="0"/>
              <a:t>capture wireless beacons</a:t>
            </a:r>
          </a:p>
          <a:p>
            <a:pPr lvl="1" fontAlgn="base"/>
            <a:r>
              <a:rPr lang="en-US" dirty="0"/>
              <a:t>capture handshakes</a:t>
            </a:r>
          </a:p>
          <a:p>
            <a:pPr lvl="1" fontAlgn="base"/>
            <a:r>
              <a:rPr lang="en-US" dirty="0"/>
              <a:t>not blast the entire wireless space</a:t>
            </a:r>
          </a:p>
          <a:p>
            <a:endParaRPr lang="en-US" dirty="0"/>
          </a:p>
        </p:txBody>
      </p:sp>
    </p:spTree>
    <p:extLst>
      <p:ext uri="{BB962C8B-B14F-4D97-AF65-F5344CB8AC3E}">
        <p14:creationId xmlns:p14="http://schemas.microsoft.com/office/powerpoint/2010/main" val="1882175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C663260-6179-42A4-9805-C79F33E3E971}"/>
              </a:ext>
            </a:extLst>
          </p:cNvPr>
          <p:cNvSpPr>
            <a:spLocks noGrp="1" noChangeArrowheads="1"/>
          </p:cNvSpPr>
          <p:nvPr>
            <p:ph idx="1"/>
          </p:nvPr>
        </p:nvSpPr>
        <p:spPr bwMode="auto">
          <a:xfrm>
            <a:off x="838200" y="3339574"/>
            <a:ext cx="1059456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I have done </a:t>
            </a:r>
            <a:r>
              <a:rPr kumimoji="0" lang="en-US" altLang="en-US" sz="800" b="0" i="0" u="none" strike="noStrike" cap="none" normalizeH="0" baseline="0" dirty="0">
                <a:ln>
                  <a:noFill/>
                </a:ln>
                <a:solidFill>
                  <a:schemeClr val="tx1"/>
                </a:solidFill>
                <a:effectLst/>
              </a:rPr>
              <a:t>at least</a:t>
            </a:r>
            <a:r>
              <a:rPr kumimoji="0" lang="en-US" altLang="en-US" sz="3100" b="0" i="0" u="none" strike="noStrike" cap="none" normalizeH="0" baseline="0" dirty="0">
                <a:ln>
                  <a:noFill/>
                </a:ln>
                <a:solidFill>
                  <a:srgbClr val="24252A"/>
                </a:solidFill>
                <a:effectLst/>
                <a:latin typeface="Source Sans Pro" panose="020B0503030403020204" pitchFamily="34" charset="0"/>
              </a:rPr>
              <a:t> 2 wireless penetration tests, but I am a hobbyist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wireless nerd.  (Notice I did not say expert.)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2456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How Open Source Tools can help</a:t>
            </a:r>
          </a:p>
        </p:txBody>
      </p:sp>
    </p:spTree>
    <p:extLst>
      <p:ext uri="{BB962C8B-B14F-4D97-AF65-F5344CB8AC3E}">
        <p14:creationId xmlns:p14="http://schemas.microsoft.com/office/powerpoint/2010/main" val="218703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r>
              <a:rPr lang="nb-NO" dirty="0"/>
              <a:t>Enter bettercap, the better ettercap</a:t>
            </a:r>
          </a:p>
          <a:p>
            <a:endParaRPr lang="nb-NO" dirty="0"/>
          </a:p>
          <a:p>
            <a:endParaRPr lang="en-US" dirty="0"/>
          </a:p>
        </p:txBody>
      </p:sp>
      <p:pic>
        <p:nvPicPr>
          <p:cNvPr id="4" name="Picture 3" descr="A close up of a logo&#10;&#10;Description automatically generated">
            <a:extLst>
              <a:ext uri="{FF2B5EF4-FFF2-40B4-BE49-F238E27FC236}">
                <a16:creationId xmlns:a16="http://schemas.microsoft.com/office/drawing/2014/main" id="{74A3299B-8D3E-4AE3-ABBB-28AF607DA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90" y="3135474"/>
            <a:ext cx="2828925" cy="2247900"/>
          </a:xfrm>
          <a:prstGeom prst="rect">
            <a:avLst/>
          </a:prstGeom>
        </p:spPr>
      </p:pic>
    </p:spTree>
    <p:extLst>
      <p:ext uri="{BB962C8B-B14F-4D97-AF65-F5344CB8AC3E}">
        <p14:creationId xmlns:p14="http://schemas.microsoft.com/office/powerpoint/2010/main" val="1770875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err="1"/>
              <a:t>bettercap</a:t>
            </a:r>
            <a:r>
              <a:rPr lang="en-US" dirty="0"/>
              <a:t> is the Swiss Army knife for </a:t>
            </a:r>
            <a:r>
              <a:rPr lang="en-US" dirty="0" err="1"/>
              <a:t>WiFi</a:t>
            </a:r>
            <a:r>
              <a:rPr lang="en-US" dirty="0"/>
              <a:t>, Bluetooth Low Energy, wireless HID hijacking and Ethernet networks reconnaissance and MITM attacks.</a:t>
            </a:r>
          </a:p>
        </p:txBody>
      </p:sp>
    </p:spTree>
    <p:extLst>
      <p:ext uri="{BB962C8B-B14F-4D97-AF65-F5344CB8AC3E}">
        <p14:creationId xmlns:p14="http://schemas.microsoft.com/office/powerpoint/2010/main" val="252472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050266AD-7CBE-481E-A962-BFF64BC24F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6036" y="1788302"/>
            <a:ext cx="7544495" cy="3464832"/>
          </a:xfrm>
        </p:spPr>
      </p:pic>
    </p:spTree>
    <p:extLst>
      <p:ext uri="{BB962C8B-B14F-4D97-AF65-F5344CB8AC3E}">
        <p14:creationId xmlns:p14="http://schemas.microsoft.com/office/powerpoint/2010/main" val="175946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E6FDA3-CB92-43CC-9461-C1ADF3740E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6868" y="3442366"/>
            <a:ext cx="10378264" cy="1117855"/>
          </a:xfrm>
        </p:spPr>
      </p:pic>
    </p:spTree>
    <p:extLst>
      <p:ext uri="{BB962C8B-B14F-4D97-AF65-F5344CB8AC3E}">
        <p14:creationId xmlns:p14="http://schemas.microsoft.com/office/powerpoint/2010/main" val="1835648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picture containing drawing&#10;&#10;Description automatically generated">
            <a:extLst>
              <a:ext uri="{FF2B5EF4-FFF2-40B4-BE49-F238E27FC236}">
                <a16:creationId xmlns:a16="http://schemas.microsoft.com/office/drawing/2014/main" id="{90B90FDA-038F-4CEA-A3F2-397224934D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304477"/>
            <a:ext cx="10515600" cy="1393633"/>
          </a:xfrm>
        </p:spPr>
      </p:pic>
    </p:spTree>
    <p:extLst>
      <p:ext uri="{BB962C8B-B14F-4D97-AF65-F5344CB8AC3E}">
        <p14:creationId xmlns:p14="http://schemas.microsoft.com/office/powerpoint/2010/main" val="1626805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3056AD45-DEF5-470C-8F24-3B8DDE7054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361" y="1701446"/>
            <a:ext cx="8081056" cy="4351338"/>
          </a:xfrm>
        </p:spPr>
      </p:pic>
    </p:spTree>
    <p:extLst>
      <p:ext uri="{BB962C8B-B14F-4D97-AF65-F5344CB8AC3E}">
        <p14:creationId xmlns:p14="http://schemas.microsoft.com/office/powerpoint/2010/main" val="2831096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a sign&#10;&#10;Description automatically generated">
            <a:extLst>
              <a:ext uri="{FF2B5EF4-FFF2-40B4-BE49-F238E27FC236}">
                <a16:creationId xmlns:a16="http://schemas.microsoft.com/office/drawing/2014/main" id="{56B93869-FCC1-4EC5-9505-E51668AEE4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9770" y="2460952"/>
            <a:ext cx="5857767" cy="1264382"/>
          </a:xfrm>
        </p:spPr>
      </p:pic>
    </p:spTree>
    <p:extLst>
      <p:ext uri="{BB962C8B-B14F-4D97-AF65-F5344CB8AC3E}">
        <p14:creationId xmlns:p14="http://schemas.microsoft.com/office/powerpoint/2010/main" val="3987482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a sign&#10;&#10;Description automatically generated">
            <a:extLst>
              <a:ext uri="{FF2B5EF4-FFF2-40B4-BE49-F238E27FC236}">
                <a16:creationId xmlns:a16="http://schemas.microsoft.com/office/drawing/2014/main" id="{F3A21CBB-8BE0-4EBD-8C81-3CBA301FBA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199" y="2218902"/>
            <a:ext cx="10441779" cy="1397318"/>
          </a:xfrm>
        </p:spPr>
      </p:pic>
    </p:spTree>
    <p:extLst>
      <p:ext uri="{BB962C8B-B14F-4D97-AF65-F5344CB8AC3E}">
        <p14:creationId xmlns:p14="http://schemas.microsoft.com/office/powerpoint/2010/main" val="2173069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48EA1-4202-4C14-9AD8-630DDA798BDD}"/>
              </a:ext>
            </a:extLst>
          </p:cNvPr>
          <p:cNvSpPr>
            <a:spLocks noGrp="1"/>
          </p:cNvSpPr>
          <p:nvPr>
            <p:ph idx="1"/>
          </p:nvPr>
        </p:nvSpPr>
        <p:spPr/>
        <p:txBody>
          <a:bodyPr/>
          <a:lstStyle/>
          <a:p>
            <a:r>
              <a:rPr lang="en-US" dirty="0"/>
              <a:t>but, but, but, the Pineapple has an easy to use Web UI...</a:t>
            </a:r>
          </a:p>
        </p:txBody>
      </p:sp>
    </p:spTree>
    <p:extLst>
      <p:ext uri="{BB962C8B-B14F-4D97-AF65-F5344CB8AC3E}">
        <p14:creationId xmlns:p14="http://schemas.microsoft.com/office/powerpoint/2010/main" val="2583578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So if you aren't an expert why are you giving this </a:t>
            </a:r>
            <a:r>
              <a:rPr lang="en-US" dirty="0" err="1"/>
              <a:t>talk?I</a:t>
            </a:r>
            <a:r>
              <a:rPr lang="en-US" dirty="0"/>
              <a:t> really enjoy all things wireless, and I'm trying to get better at it.</a:t>
            </a:r>
          </a:p>
          <a:p>
            <a:endParaRPr lang="en-US" dirty="0"/>
          </a:p>
        </p:txBody>
      </p:sp>
    </p:spTree>
    <p:extLst>
      <p:ext uri="{BB962C8B-B14F-4D97-AF65-F5344CB8AC3E}">
        <p14:creationId xmlns:p14="http://schemas.microsoft.com/office/powerpoint/2010/main" val="1849673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7" descr="A close up of a sign&#10;&#10;Description automatically generated">
            <a:extLst>
              <a:ext uri="{FF2B5EF4-FFF2-40B4-BE49-F238E27FC236}">
                <a16:creationId xmlns:a16="http://schemas.microsoft.com/office/drawing/2014/main" id="{B69396D0-1D5A-4176-8562-A9FB32575C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7065" y="2031682"/>
            <a:ext cx="10441779" cy="1397318"/>
          </a:xfrm>
        </p:spPr>
      </p:pic>
    </p:spTree>
    <p:extLst>
      <p:ext uri="{BB962C8B-B14F-4D97-AF65-F5344CB8AC3E}">
        <p14:creationId xmlns:p14="http://schemas.microsoft.com/office/powerpoint/2010/main" val="3898694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CFA4643A-09A1-4B37-B510-342AC3D5C3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1253" y="1374070"/>
            <a:ext cx="7857582" cy="4351338"/>
          </a:xfrm>
        </p:spPr>
      </p:pic>
    </p:spTree>
    <p:extLst>
      <p:ext uri="{BB962C8B-B14F-4D97-AF65-F5344CB8AC3E}">
        <p14:creationId xmlns:p14="http://schemas.microsoft.com/office/powerpoint/2010/main" val="1340291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Well what about WPA enterprise attacks?</a:t>
            </a:r>
            <a:br>
              <a:rPr lang="en-US" dirty="0"/>
            </a:br>
            <a:endParaRPr lang="en-US" dirty="0"/>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E4ECA1DF-8EA3-4B49-A5B3-1ED3AA53C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64924"/>
            <a:ext cx="6735115" cy="3934374"/>
          </a:xfrm>
          <a:prstGeom prst="rect">
            <a:avLst/>
          </a:prstGeom>
        </p:spPr>
      </p:pic>
    </p:spTree>
    <p:extLst>
      <p:ext uri="{BB962C8B-B14F-4D97-AF65-F5344CB8AC3E}">
        <p14:creationId xmlns:p14="http://schemas.microsoft.com/office/powerpoint/2010/main" val="3648281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D12EE27-BAA8-434F-A139-25ACAD142D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1976" y="3289338"/>
            <a:ext cx="8097380" cy="724001"/>
          </a:xfrm>
        </p:spPr>
      </p:pic>
    </p:spTree>
    <p:extLst>
      <p:ext uri="{BB962C8B-B14F-4D97-AF65-F5344CB8AC3E}">
        <p14:creationId xmlns:p14="http://schemas.microsoft.com/office/powerpoint/2010/main" val="472372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332550B3-8D97-48D5-AF33-E0E17AC033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9590" y="301069"/>
            <a:ext cx="4430076" cy="6255862"/>
          </a:xfrm>
        </p:spPr>
      </p:pic>
    </p:spTree>
    <p:extLst>
      <p:ext uri="{BB962C8B-B14F-4D97-AF65-F5344CB8AC3E}">
        <p14:creationId xmlns:p14="http://schemas.microsoft.com/office/powerpoint/2010/main" val="4247347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So far this is a bunch of evidence of the Pineapple profiting off of Open Source Software, but what is the </a:t>
            </a:r>
            <a:r>
              <a:rPr lang="en-US" dirty="0" err="1"/>
              <a:t>PineAP</a:t>
            </a:r>
            <a:r>
              <a:rPr lang="en-US" dirty="0"/>
              <a:t> doing?</a:t>
            </a:r>
          </a:p>
        </p:txBody>
      </p:sp>
    </p:spTree>
    <p:extLst>
      <p:ext uri="{BB962C8B-B14F-4D97-AF65-F5344CB8AC3E}">
        <p14:creationId xmlns:p14="http://schemas.microsoft.com/office/powerpoint/2010/main" val="4055758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01A55BF8-114D-4759-BDA1-891E95848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1865" y="454024"/>
            <a:ext cx="6438020" cy="5722685"/>
          </a:xfrm>
        </p:spPr>
      </p:pic>
    </p:spTree>
    <p:extLst>
      <p:ext uri="{BB962C8B-B14F-4D97-AF65-F5344CB8AC3E}">
        <p14:creationId xmlns:p14="http://schemas.microsoft.com/office/powerpoint/2010/main" val="42051054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a logo&#10;&#10;Description automatically generated">
            <a:extLst>
              <a:ext uri="{FF2B5EF4-FFF2-40B4-BE49-F238E27FC236}">
                <a16:creationId xmlns:a16="http://schemas.microsoft.com/office/drawing/2014/main" id="{5EC953AB-C5A3-4F85-94DE-63178294C5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4747" y="1360180"/>
            <a:ext cx="4955106" cy="4955106"/>
          </a:xfrm>
        </p:spPr>
      </p:pic>
    </p:spTree>
    <p:extLst>
      <p:ext uri="{BB962C8B-B14F-4D97-AF65-F5344CB8AC3E}">
        <p14:creationId xmlns:p14="http://schemas.microsoft.com/office/powerpoint/2010/main" val="4264953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57D94720-1EB7-458F-8E1E-9D93D3DE0E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5147" y="2229655"/>
            <a:ext cx="5965995" cy="3275917"/>
          </a:xfrm>
        </p:spPr>
      </p:pic>
    </p:spTree>
    <p:extLst>
      <p:ext uri="{BB962C8B-B14F-4D97-AF65-F5344CB8AC3E}">
        <p14:creationId xmlns:p14="http://schemas.microsoft.com/office/powerpoint/2010/main" val="1213344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text on a white background&#10;&#10;Description automatically generated">
            <a:extLst>
              <a:ext uri="{FF2B5EF4-FFF2-40B4-BE49-F238E27FC236}">
                <a16:creationId xmlns:a16="http://schemas.microsoft.com/office/drawing/2014/main" id="{9B05198F-7382-45E4-A84B-5A0FCF47F6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4867" y="1097838"/>
            <a:ext cx="6927182" cy="4351338"/>
          </a:xfrm>
        </p:spPr>
      </p:pic>
    </p:spTree>
    <p:extLst>
      <p:ext uri="{BB962C8B-B14F-4D97-AF65-F5344CB8AC3E}">
        <p14:creationId xmlns:p14="http://schemas.microsoft.com/office/powerpoint/2010/main" val="638233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pPr marL="0" indent="0">
              <a:buNone/>
            </a:pPr>
            <a:r>
              <a:rPr lang="en-US" dirty="0"/>
              <a:t>Also I'm not a huge fan of Hak5, I have been burned in the past on Wireless engagements trying to use their hardware/software.</a:t>
            </a:r>
          </a:p>
        </p:txBody>
      </p:sp>
    </p:spTree>
    <p:extLst>
      <p:ext uri="{BB962C8B-B14F-4D97-AF65-F5344CB8AC3E}">
        <p14:creationId xmlns:p14="http://schemas.microsoft.com/office/powerpoint/2010/main" val="3380082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19EE994B-3172-463B-A5C6-B839832AD7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9325" y="1639217"/>
            <a:ext cx="3803646" cy="4060432"/>
          </a:xfrm>
        </p:spPr>
      </p:pic>
    </p:spTree>
    <p:extLst>
      <p:ext uri="{BB962C8B-B14F-4D97-AF65-F5344CB8AC3E}">
        <p14:creationId xmlns:p14="http://schemas.microsoft.com/office/powerpoint/2010/main" val="1586555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209509BE-6F7E-4275-B337-C2C94B8A2C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9316" y="1957435"/>
            <a:ext cx="5801753" cy="3389005"/>
          </a:xfrm>
        </p:spPr>
      </p:pic>
    </p:spTree>
    <p:extLst>
      <p:ext uri="{BB962C8B-B14F-4D97-AF65-F5344CB8AC3E}">
        <p14:creationId xmlns:p14="http://schemas.microsoft.com/office/powerpoint/2010/main" val="3733314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E2F28A19-2018-47FA-9787-32F2584C34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9450" y="593984"/>
            <a:ext cx="5935162" cy="5355180"/>
          </a:xfrm>
        </p:spPr>
      </p:pic>
    </p:spTree>
    <p:extLst>
      <p:ext uri="{BB962C8B-B14F-4D97-AF65-F5344CB8AC3E}">
        <p14:creationId xmlns:p14="http://schemas.microsoft.com/office/powerpoint/2010/main" val="28008726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Summary</a:t>
            </a:r>
          </a:p>
          <a:p>
            <a:endParaRPr lang="en-US" dirty="0"/>
          </a:p>
        </p:txBody>
      </p:sp>
    </p:spTree>
    <p:extLst>
      <p:ext uri="{BB962C8B-B14F-4D97-AF65-F5344CB8AC3E}">
        <p14:creationId xmlns:p14="http://schemas.microsoft.com/office/powerpoint/2010/main" val="3197748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a toy&#10;&#10;Description automatically generated">
            <a:extLst>
              <a:ext uri="{FF2B5EF4-FFF2-40B4-BE49-F238E27FC236}">
                <a16:creationId xmlns:a16="http://schemas.microsoft.com/office/drawing/2014/main" id="{624AD6E2-9C16-441C-9C49-1B688ED5D4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1019" y="1583028"/>
            <a:ext cx="6527007" cy="4351338"/>
          </a:xfrm>
        </p:spPr>
      </p:pic>
    </p:spTree>
    <p:extLst>
      <p:ext uri="{BB962C8B-B14F-4D97-AF65-F5344CB8AC3E}">
        <p14:creationId xmlns:p14="http://schemas.microsoft.com/office/powerpoint/2010/main" val="2363675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I'm not quite sure where to go with this information. I would love to build an open source </a:t>
            </a:r>
            <a:r>
              <a:rPr lang="en-US" dirty="0" err="1"/>
              <a:t>Rasbpian</a:t>
            </a:r>
            <a:r>
              <a:rPr lang="en-US" dirty="0"/>
              <a:t> version specifically meant for Wireless testing.</a:t>
            </a:r>
          </a:p>
        </p:txBody>
      </p:sp>
    </p:spTree>
    <p:extLst>
      <p:ext uri="{BB962C8B-B14F-4D97-AF65-F5344CB8AC3E}">
        <p14:creationId xmlns:p14="http://schemas.microsoft.com/office/powerpoint/2010/main" val="2916986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There is a void in the </a:t>
            </a:r>
            <a:r>
              <a:rPr lang="en-US" dirty="0" err="1"/>
              <a:t>pentesting</a:t>
            </a:r>
            <a:r>
              <a:rPr lang="en-US" dirty="0"/>
              <a:t> hardware area right now. Someone else could come in and dominate the wireless hardware offering a superior product for similar price point.</a:t>
            </a:r>
          </a:p>
        </p:txBody>
      </p:sp>
    </p:spTree>
    <p:extLst>
      <p:ext uri="{BB962C8B-B14F-4D97-AF65-F5344CB8AC3E}">
        <p14:creationId xmlns:p14="http://schemas.microsoft.com/office/powerpoint/2010/main" val="1632410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Future Work</a:t>
            </a:r>
          </a:p>
        </p:txBody>
      </p:sp>
    </p:spTree>
    <p:extLst>
      <p:ext uri="{BB962C8B-B14F-4D97-AF65-F5344CB8AC3E}">
        <p14:creationId xmlns:p14="http://schemas.microsoft.com/office/powerpoint/2010/main" val="2445153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1D22D-CBD7-4358-A52F-2773F1A463CD}"/>
              </a:ext>
            </a:extLst>
          </p:cNvPr>
          <p:cNvSpPr>
            <a:spLocks noGrp="1" noChangeArrowheads="1"/>
          </p:cNvSpPr>
          <p:nvPr>
            <p:ph idx="1"/>
          </p:nvPr>
        </p:nvSpPr>
        <p:spPr bwMode="auto">
          <a:xfrm>
            <a:off x="838200" y="2808660"/>
            <a:ext cx="8568051" cy="2385268"/>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Improve upon Open Source Automation.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Find a better </a:t>
            </a:r>
            <a:r>
              <a:rPr kumimoji="0" lang="en-US" altLang="en-US" sz="3100" b="0" i="0" u="none" strike="noStrike" cap="none" normalizeH="0" baseline="0" dirty="0" err="1">
                <a:ln>
                  <a:noFill/>
                </a:ln>
                <a:solidFill>
                  <a:srgbClr val="24252A"/>
                </a:solidFill>
                <a:effectLst/>
                <a:latin typeface="Source Sans Pro" panose="020B0503030403020204" pitchFamily="34" charset="0"/>
              </a:rPr>
              <a:t>singleboard</a:t>
            </a:r>
            <a:r>
              <a:rPr kumimoji="0" lang="en-US" altLang="en-US" sz="3100" b="0" i="0" u="none" strike="noStrike" cap="none" normalizeH="0" baseline="0" dirty="0">
                <a:ln>
                  <a:noFill/>
                </a:ln>
                <a:solidFill>
                  <a:srgbClr val="24252A"/>
                </a:solidFill>
                <a:effectLst/>
                <a:latin typeface="Source Sans Pro" panose="020B0503030403020204" pitchFamily="34" charset="0"/>
              </a:rPr>
              <a:t> wireless </a:t>
            </a:r>
            <a:r>
              <a:rPr kumimoji="0" lang="en-US" altLang="en-US" sz="3100" b="0" i="0" u="none" strike="noStrike" cap="none" normalizeH="0" baseline="0" dirty="0" err="1">
                <a:ln>
                  <a:noFill/>
                </a:ln>
                <a:solidFill>
                  <a:srgbClr val="24252A"/>
                </a:solidFill>
                <a:effectLst/>
                <a:latin typeface="Source Sans Pro" panose="020B0503030403020204" pitchFamily="34" charset="0"/>
              </a:rPr>
              <a:t>pentesting</a:t>
            </a:r>
            <a:r>
              <a:rPr kumimoji="0" lang="en-US" altLang="en-US" sz="3100" b="0" i="0" u="none" strike="noStrike" cap="none" normalizeH="0" baseline="0" dirty="0">
                <a:ln>
                  <a:noFill/>
                </a:ln>
                <a:solidFill>
                  <a:srgbClr val="24252A"/>
                </a:solidFill>
                <a:effectLst/>
                <a:latin typeface="Source Sans Pro" panose="020B0503030403020204" pitchFamily="34" charset="0"/>
              </a:rPr>
              <a:t> tool.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Build a better </a:t>
            </a:r>
            <a:r>
              <a:rPr kumimoji="0" lang="en-US" altLang="en-US" sz="3100" b="0" i="0" u="none" strike="noStrike" cap="none" normalizeH="0" baseline="0" dirty="0" err="1">
                <a:ln>
                  <a:noFill/>
                </a:ln>
                <a:solidFill>
                  <a:srgbClr val="24252A"/>
                </a:solidFill>
                <a:effectLst/>
                <a:latin typeface="Source Sans Pro" panose="020B0503030403020204" pitchFamily="34" charset="0"/>
              </a:rPr>
              <a:t>singleboard</a:t>
            </a:r>
            <a:r>
              <a:rPr kumimoji="0" lang="en-US" altLang="en-US" sz="3100" b="0" i="0" u="none" strike="noStrike" cap="none" normalizeH="0" baseline="0" dirty="0">
                <a:ln>
                  <a:noFill/>
                </a:ln>
                <a:solidFill>
                  <a:srgbClr val="24252A"/>
                </a:solidFill>
                <a:effectLst/>
                <a:latin typeface="Source Sans Pro" panose="020B0503030403020204" pitchFamily="34" charset="0"/>
              </a:rPr>
              <a:t> wireless </a:t>
            </a:r>
            <a:r>
              <a:rPr kumimoji="0" lang="en-US" altLang="en-US" sz="3100" b="0" i="0" u="none" strike="noStrike" cap="none" normalizeH="0" baseline="0" dirty="0" err="1">
                <a:ln>
                  <a:noFill/>
                </a:ln>
                <a:solidFill>
                  <a:srgbClr val="24252A"/>
                </a:solidFill>
                <a:effectLst/>
                <a:latin typeface="Source Sans Pro" panose="020B0503030403020204" pitchFamily="34" charset="0"/>
              </a:rPr>
              <a:t>pentesting</a:t>
            </a:r>
            <a:r>
              <a:rPr kumimoji="0" lang="en-US" altLang="en-US" sz="3100" b="0" i="0" u="none" strike="noStrike" cap="none" normalizeH="0" baseline="0" dirty="0">
                <a:ln>
                  <a:noFill/>
                </a:ln>
                <a:solidFill>
                  <a:srgbClr val="24252A"/>
                </a:solidFill>
                <a:effectLst/>
                <a:latin typeface="Source Sans Pro" panose="020B0503030403020204" pitchFamily="34" charset="0"/>
              </a:rPr>
              <a:t> tool.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Continue reverse engineering the </a:t>
            </a:r>
            <a:r>
              <a:rPr kumimoji="0" lang="en-US" altLang="en-US" sz="3100" b="0" i="0" u="none" strike="noStrike" cap="none" normalizeH="0" baseline="0" dirty="0" err="1">
                <a:ln>
                  <a:noFill/>
                </a:ln>
                <a:solidFill>
                  <a:srgbClr val="24252A"/>
                </a:solidFill>
                <a:effectLst/>
                <a:latin typeface="Source Sans Pro" panose="020B0503030403020204" pitchFamily="34" charset="0"/>
              </a:rPr>
              <a:t>PineAP</a:t>
            </a:r>
            <a:r>
              <a:rPr kumimoji="0" lang="en-US" altLang="en-US" sz="3100" b="0" i="0" u="none" strike="noStrike" cap="none" normalizeH="0" baseline="0" dirty="0">
                <a:ln>
                  <a:noFill/>
                </a:ln>
                <a:solidFill>
                  <a:srgbClr val="24252A"/>
                </a:solidFill>
                <a:effectLst/>
                <a:latin typeface="Source Sans Pro" panose="020B0503030403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rgbClr val="24252A"/>
                </a:solidFill>
                <a:effectLst/>
                <a:latin typeface="Source Sans Pro" panose="020B0503030403020204" pitchFamily="34" charset="0"/>
              </a:rPr>
              <a:t>Future Wireless standards</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868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If anyone wants to help. Hit me up.</a:t>
            </a:r>
          </a:p>
        </p:txBody>
      </p:sp>
    </p:spTree>
    <p:extLst>
      <p:ext uri="{BB962C8B-B14F-4D97-AF65-F5344CB8AC3E}">
        <p14:creationId xmlns:p14="http://schemas.microsoft.com/office/powerpoint/2010/main" val="217778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a person&#10;&#10;Description automatically generated">
            <a:extLst>
              <a:ext uri="{FF2B5EF4-FFF2-40B4-BE49-F238E27FC236}">
                <a16:creationId xmlns:a16="http://schemas.microsoft.com/office/drawing/2014/main" id="{A7444529-E251-4FF4-AEFB-87EDDCDE40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0" y="2324894"/>
            <a:ext cx="6477000" cy="3352800"/>
          </a:xfrm>
        </p:spPr>
      </p:pic>
    </p:spTree>
    <p:extLst>
      <p:ext uri="{BB962C8B-B14F-4D97-AF65-F5344CB8AC3E}">
        <p14:creationId xmlns:p14="http://schemas.microsoft.com/office/powerpoint/2010/main" val="1368978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pPr fontAlgn="base"/>
            <a:r>
              <a:rPr lang="en-US" dirty="0"/>
              <a:t>Sources and Inspiration:</a:t>
            </a:r>
            <a:br>
              <a:rPr lang="en-US" dirty="0"/>
            </a:br>
            <a:r>
              <a:rPr lang="en-US" dirty="0"/>
              <a:t>https://hak5.org</a:t>
            </a:r>
          </a:p>
          <a:p>
            <a:pPr fontAlgn="base"/>
            <a:r>
              <a:rPr lang="en-US" dirty="0"/>
              <a:t>Raspberry Pi Org</a:t>
            </a:r>
          </a:p>
          <a:p>
            <a:pPr fontAlgn="base"/>
            <a:r>
              <a:rPr lang="en-US" dirty="0" err="1"/>
              <a:t>Bettercap</a:t>
            </a:r>
            <a:r>
              <a:rPr lang="en-US" dirty="0"/>
              <a:t> Project</a:t>
            </a:r>
          </a:p>
          <a:p>
            <a:pPr fontAlgn="base"/>
            <a:r>
              <a:rPr lang="en-US" dirty="0" err="1"/>
              <a:t>hostapd-wpe</a:t>
            </a:r>
            <a:endParaRPr lang="en-US" dirty="0"/>
          </a:p>
          <a:p>
            <a:pPr fontAlgn="base"/>
            <a:r>
              <a:rPr lang="en-US" dirty="0"/>
              <a:t>My own pain and suffering</a:t>
            </a:r>
          </a:p>
          <a:p>
            <a:endParaRPr lang="en-US" dirty="0"/>
          </a:p>
        </p:txBody>
      </p:sp>
    </p:spTree>
    <p:extLst>
      <p:ext uri="{BB962C8B-B14F-4D97-AF65-F5344CB8AC3E}">
        <p14:creationId xmlns:p14="http://schemas.microsoft.com/office/powerpoint/2010/main" val="3113661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picture containing knife&#10;&#10;Description automatically generated">
            <a:extLst>
              <a:ext uri="{FF2B5EF4-FFF2-40B4-BE49-F238E27FC236}">
                <a16:creationId xmlns:a16="http://schemas.microsoft.com/office/drawing/2014/main" id="{B5B7C4DC-B8FB-4EAB-9E57-7417768D31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1600" y="3734594"/>
            <a:ext cx="1828800" cy="533400"/>
          </a:xfrm>
        </p:spPr>
      </p:pic>
    </p:spTree>
    <p:extLst>
      <p:ext uri="{BB962C8B-B14F-4D97-AF65-F5344CB8AC3E}">
        <p14:creationId xmlns:p14="http://schemas.microsoft.com/office/powerpoint/2010/main" val="3786623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1BD13518-867F-49DF-B146-2CD519B3F1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4878" y="2163358"/>
            <a:ext cx="3171825" cy="895350"/>
          </a:xfrm>
        </p:spPr>
      </p:pic>
    </p:spTree>
    <p:extLst>
      <p:ext uri="{BB962C8B-B14F-4D97-AF65-F5344CB8AC3E}">
        <p14:creationId xmlns:p14="http://schemas.microsoft.com/office/powerpoint/2010/main" val="15859814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close up of a person smiling for the camera&#10;&#10;Description automatically generated">
            <a:extLst>
              <a:ext uri="{FF2B5EF4-FFF2-40B4-BE49-F238E27FC236}">
                <a16:creationId xmlns:a16="http://schemas.microsoft.com/office/drawing/2014/main" id="{AA96BCBD-30A8-40FD-9BDA-4B2AABB277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9208" y="2321491"/>
            <a:ext cx="5832219" cy="3080933"/>
          </a:xfrm>
        </p:spPr>
      </p:pic>
    </p:spTree>
    <p:extLst>
      <p:ext uri="{BB962C8B-B14F-4D97-AF65-F5344CB8AC3E}">
        <p14:creationId xmlns:p14="http://schemas.microsoft.com/office/powerpoint/2010/main" val="368559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0B40E-8691-4AB0-9D61-A9EB8BB99089}"/>
              </a:ext>
            </a:extLst>
          </p:cNvPr>
          <p:cNvSpPr>
            <a:spLocks noGrp="1"/>
          </p:cNvSpPr>
          <p:nvPr>
            <p:ph idx="1"/>
          </p:nvPr>
        </p:nvSpPr>
        <p:spPr/>
        <p:txBody>
          <a:bodyPr/>
          <a:lstStyle/>
          <a:p>
            <a:r>
              <a:rPr lang="en-US" dirty="0"/>
              <a:t>What is a Pineapple?</a:t>
            </a:r>
          </a:p>
        </p:txBody>
      </p:sp>
    </p:spTree>
    <p:extLst>
      <p:ext uri="{BB962C8B-B14F-4D97-AF65-F5344CB8AC3E}">
        <p14:creationId xmlns:p14="http://schemas.microsoft.com/office/powerpoint/2010/main" val="124121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678</Words>
  <Application>Microsoft Office PowerPoint</Application>
  <PresentationFormat>Widescreen</PresentationFormat>
  <Paragraphs>75</Paragraphs>
  <Slides>83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Calibri Light</vt:lpstr>
      <vt:lpstr>Source Sans Pro</vt:lpstr>
      <vt:lpstr>Office Theme</vt:lpstr>
      <vt:lpstr>Building A Better WiFi Pineapple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Better WiFi Pineapple</dc:title>
  <dc:creator>Ryan Villarreal</dc:creator>
  <cp:lastModifiedBy>Ryan Villarreal</cp:lastModifiedBy>
  <cp:revision>2</cp:revision>
  <dcterms:created xsi:type="dcterms:W3CDTF">2019-10-06T03:48:04Z</dcterms:created>
  <dcterms:modified xsi:type="dcterms:W3CDTF">2019-10-06T04:20:27Z</dcterms:modified>
</cp:coreProperties>
</file>